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49"/>
  </p:notesMasterIdLst>
  <p:handoutMasterIdLst>
    <p:handoutMasterId r:id="rId50"/>
  </p:handoutMasterIdLst>
  <p:sldIdLst>
    <p:sldId id="355" r:id="rId5"/>
    <p:sldId id="257" r:id="rId6"/>
    <p:sldId id="372" r:id="rId7"/>
    <p:sldId id="402" r:id="rId8"/>
    <p:sldId id="434" r:id="rId9"/>
    <p:sldId id="435" r:id="rId10"/>
    <p:sldId id="436" r:id="rId11"/>
    <p:sldId id="437" r:id="rId12"/>
    <p:sldId id="438" r:id="rId13"/>
    <p:sldId id="440" r:id="rId14"/>
    <p:sldId id="439" r:id="rId15"/>
    <p:sldId id="441" r:id="rId16"/>
    <p:sldId id="433" r:id="rId17"/>
    <p:sldId id="442" r:id="rId18"/>
    <p:sldId id="443" r:id="rId19"/>
    <p:sldId id="444" r:id="rId20"/>
    <p:sldId id="445" r:id="rId21"/>
    <p:sldId id="446" r:id="rId22"/>
    <p:sldId id="451" r:id="rId23"/>
    <p:sldId id="452" r:id="rId24"/>
    <p:sldId id="450" r:id="rId25"/>
    <p:sldId id="400" r:id="rId26"/>
    <p:sldId id="401" r:id="rId27"/>
    <p:sldId id="405" r:id="rId28"/>
    <p:sldId id="406" r:id="rId29"/>
    <p:sldId id="407" r:id="rId30"/>
    <p:sldId id="404" r:id="rId31"/>
    <p:sldId id="428" r:id="rId32"/>
    <p:sldId id="429" r:id="rId33"/>
    <p:sldId id="417" r:id="rId34"/>
    <p:sldId id="410" r:id="rId35"/>
    <p:sldId id="411" r:id="rId36"/>
    <p:sldId id="412" r:id="rId37"/>
    <p:sldId id="413" r:id="rId38"/>
    <p:sldId id="414" r:id="rId39"/>
    <p:sldId id="427" r:id="rId40"/>
    <p:sldId id="416" r:id="rId41"/>
    <p:sldId id="423" r:id="rId42"/>
    <p:sldId id="424" r:id="rId43"/>
    <p:sldId id="418" r:id="rId44"/>
    <p:sldId id="430" r:id="rId45"/>
    <p:sldId id="419" r:id="rId46"/>
    <p:sldId id="431" r:id="rId47"/>
    <p:sldId id="4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6"/>
            <p14:sldId id="437"/>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ection>
        <p14:section name="LiveView Intro" id="{641F6CAE-97DB-FD4B-9F88-DE83AA645E12}">
          <p14:sldIdLst/>
        </p14:section>
        <p14:section name="Elixir Processes and Supervisors" id="{F5F3447D-4249-498D-A398-5B292D830874}">
          <p14:sldIdLst>
            <p14:sldId id="400"/>
            <p14:sldId id="401"/>
            <p14:sldId id="405"/>
            <p14:sldId id="406"/>
            <p14:sldId id="407"/>
            <p14:sldId id="404"/>
            <p14:sldId id="428"/>
            <p14:sldId id="429"/>
            <p14:sldId id="417"/>
            <p14:sldId id="410"/>
            <p14:sldId id="411"/>
            <p14:sldId id="412"/>
            <p14:sldId id="413"/>
            <p14:sldId id="414"/>
            <p14:sldId id="427"/>
          </p14:sldIdLst>
        </p14:section>
        <p14:section name="Phoenix &amp; LiveView" id="{A8DC1D26-DDAD-4183-B7B6-DEED805A4E4F}">
          <p14:sldIdLst>
            <p14:sldId id="416"/>
            <p14:sldId id="423"/>
            <p14:sldId id="424"/>
            <p14:sldId id="418"/>
          </p14:sldIdLst>
        </p14:section>
        <p14:section name="LiveView Lifecycle" id="{099E7D22-5C0E-384A-B89E-D12D108E742F}">
          <p14:sldIdLst>
            <p14:sldId id="430"/>
            <p14:sldId id="419"/>
            <p14:sldId id="431"/>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1"/>
    <p:restoredTop sz="85027" autoAdjust="0"/>
  </p:normalViewPr>
  <p:slideViewPr>
    <p:cSldViewPr snapToGrid="0">
      <p:cViewPr varScale="1">
        <p:scale>
          <a:sx n="132" d="100"/>
          <a:sy n="132" d="100"/>
        </p:scale>
        <p:origin x="192" y="26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1/4/25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11</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 worked in the C# world for many years. 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a:p>
            <a:endParaRPr lang="en-US" dirty="0"/>
          </a:p>
          <a:p>
            <a:r>
              <a:rPr lang="en-US" dirty="0"/>
              <a:t>Still, this was a great start. </a:t>
            </a:r>
            <a:r>
              <a:rPr lang="en-US" dirty="0" err="1"/>
              <a:t>Turbolinks</a:t>
            </a:r>
            <a:r>
              <a:rPr lang="en-US" dirty="0"/>
              <a:t> 5 iterated on this in Rails 5 in 2016.</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The actions are one of</a:t>
            </a:r>
          </a:p>
          <a:p>
            <a:endParaRPr lang="en-US" dirty="0"/>
          </a:p>
          <a:p>
            <a:r>
              <a:rPr lang="en-US" dirty="0"/>
              <a:t>- Append</a:t>
            </a:r>
          </a:p>
          <a:p>
            <a:r>
              <a:rPr lang="en-US" dirty="0"/>
              <a:t>- Prepend</a:t>
            </a:r>
          </a:p>
          <a:p>
            <a:r>
              <a:rPr lang="en-US" dirty="0"/>
              <a:t>- Replace</a:t>
            </a:r>
          </a:p>
          <a:p>
            <a:r>
              <a:rPr lang="en-US" dirty="0"/>
              <a:t>- Update</a:t>
            </a:r>
          </a:p>
          <a:p>
            <a:r>
              <a:rPr lang="en-US" dirty="0"/>
              <a:t>- Remove</a:t>
            </a:r>
          </a:p>
          <a:p>
            <a:r>
              <a:rPr lang="en-US" dirty="0"/>
              <a:t>- Before</a:t>
            </a:r>
          </a:p>
          <a:p>
            <a:r>
              <a:rPr lang="en-US" dirty="0"/>
              <a:t>- After</a:t>
            </a:r>
          </a:p>
          <a:p>
            <a:r>
              <a:rPr lang="en-US" dirty="0"/>
              <a:t>- Refresh</a:t>
            </a:r>
          </a:p>
          <a:p>
            <a:endParaRPr lang="en-US" dirty="0"/>
          </a:p>
          <a:p>
            <a:r>
              <a:rPr lang="en-US" dirty="0"/>
              <a:t>I was a bit confused at first the difference between replace and update. Replace replaces the target tag with the stream content. Update only updates the contents of the target tag with the stream content.</a:t>
            </a:r>
          </a:p>
          <a:p>
            <a:endParaRPr lang="en-US" dirty="0"/>
          </a:p>
          <a:p>
            <a:r>
              <a:rPr lang="en-US" dirty="0"/>
              <a:t>The only other slightly odd one is Refresh. That will trigger a full page refresh. The rest do exactly what you would think.</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BEAM, the virtual machine for Elixir (and Erlang), implements the actor model. Let’s look at what that means in practice.</a:t>
            </a:r>
          </a:p>
        </p:txBody>
      </p:sp>
      <p:sp>
        <p:nvSpPr>
          <p:cNvPr id="4" name="Slide Number Placeholder 3"/>
          <p:cNvSpPr>
            <a:spLocks noGrp="1"/>
          </p:cNvSpPr>
          <p:nvPr>
            <p:ph type="sldNum" sz="quarter" idx="5"/>
          </p:nvPr>
        </p:nvSpPr>
        <p:spPr/>
        <p:txBody>
          <a:bodyPr/>
          <a:lstStyle/>
          <a:p>
            <a:fld id="{41624F0E-DEC4-4055-BBC2-60E713F4A980}" type="slidenum">
              <a:rPr lang="en-US" smtClean="0"/>
              <a:t>22</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a:t>a very low level</a:t>
            </a:r>
            <a:r>
              <a:rPr lang="en-US" dirty="0"/>
              <a:t>, you</a:t>
            </a:r>
            <a:r>
              <a:rPr lang="en-US"/>
              <a:t>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 `receive` blocks while waiting for a message to be in the mailbox. You can see that choosing how to handle a message is just another usage of pattern matching. We pattern match on the message itself to choose what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25</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start with a very, very brief history of rich interaction frameworks on the web. Then we’re going to look at a simple app I built in Hotwire, the brand name for SPA model built into Ruby on Rails.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THAT Pet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36</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Phoenix </a:t>
            </a:r>
            <a:r>
              <a:rPr lang="en-US" dirty="0"/>
              <a:t>is</a:t>
            </a:r>
            <a:r>
              <a:rPr lang="en-US"/>
              <a:t> the dominant web framework in the Elixir ecosystem. It roughly follows the MVC pattern. If you have experience with any other server-side MVC framework, the core principles will look pretty familiar to you.</a:t>
            </a:r>
            <a:endParaRPr lang="en-US" dirty="0"/>
          </a:p>
          <a:p>
            <a:endParaRPr lang="en-US"/>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327575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completed the </a:t>
            </a:r>
            <a:r>
              <a:rPr lang="en-US" dirty="0" err="1"/>
              <a:t>StackOverflow</a:t>
            </a:r>
            <a:r>
              <a:rPr lang="en-US" dirty="0"/>
              <a:t> 2023 community survey? Who has looked at the results yet?</a:t>
            </a:r>
          </a:p>
          <a:p>
            <a:endParaRPr lang="en-US" dirty="0"/>
          </a:p>
          <a:p>
            <a:r>
              <a:rPr lang="en-US" dirty="0"/>
              <a:t>This chart is something new in this years survey. For each line, the blue dot on the left marks how many people want to use a technology. They label that as how desired it is. The red dot on the right is how admired it is. This measures how many people who have used the tech want to use it again. They’re using this to measure hype vs. reality. Wide distances mean not many people are using it, but those who do really want to use it more.</a:t>
            </a:r>
          </a:p>
          <a:p>
            <a:endParaRPr lang="en-US" dirty="0"/>
          </a:p>
          <a:p>
            <a:r>
              <a:rPr lang="en-US" dirty="0"/>
              <a:t>We can see that Rust’s buzz is pretty deserved. It was the most admired language with over 80% of Rust users wanting to use it again. In second though is Elixir. It’s usage is much lower, so it has the widest range between desired and admired. The community is smaller, but really, really passionate about it. That matches my experience as well.</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4175357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kind of desired and admired chart we saw earlier for Elixir, but this time for Phoenix. You can see that people really like ASP.NET Core, Svelte, and Solid.js. But out in front is Phoenix, the dominant web framework in the Elixir ecosystem. So, Elixir is the second more admired language and has the most admired web framework.</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45774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LiveView builds on top of Phoenix to provide this to the Elixir ecosystem.</a:t>
            </a:r>
          </a:p>
          <a:p>
            <a:endParaRPr lang="en-US" dirty="0"/>
          </a:p>
          <a:p>
            <a:r>
              <a:rPr lang="en-US" dirty="0"/>
              <a:t>When you go to a LiveView page, a process is started receives events, updates its state, and renders updates to a page as diffs. I really want to stress that a LiveView is just another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40</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42</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43</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44</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before we dive into these frameworks. 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Peral that has a deep understanding of their tools, the domain, and how to efficiently communicate as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technically not true. For the old timers in the audience, do any of you remember the first time you used Google Maps? That is probably the first SPA that most people used when it launched in 2005. I was in college at the time. Some Google Maps team members came to my college CS department to give a talk on the tech behind the UI. At the time it was wild. There was this new thing called AJAX.</a:t>
            </a:r>
          </a:p>
          <a:p>
            <a:endParaRPr lang="en-US" dirty="0"/>
          </a:p>
          <a:p>
            <a:r>
              <a:rPr lang="en-US" dirty="0"/>
              <a:t>But if anybody here has used the old </a:t>
            </a:r>
            <a:r>
              <a:rPr lang="en-US" dirty="0" err="1"/>
              <a:t>XMLHttpRequest</a:t>
            </a:r>
            <a:r>
              <a:rPr lang="en-US" dirty="0"/>
              <a:t> API in the browser, you probably remember that it was awful. If you haven't used it or don't remember how awful it is, go look it up on MDN and try it out. This was cutting edge at the time. </a:t>
            </a:r>
          </a:p>
          <a:p>
            <a:endParaRPr lang="en-US" dirty="0"/>
          </a:p>
          <a:p>
            <a:r>
              <a:rPr lang="en-US" dirty="0"/>
              <a:t>Anyways, for most folks, the real beginning was jQuery. It's hard to overstate how revolutionary jQuery was. </a:t>
            </a:r>
            <a:r>
              <a:rPr lang="en-US" dirty="0" err="1"/>
              <a:t>Javascript</a:t>
            </a:r>
            <a:r>
              <a:rPr lang="en-US" dirty="0"/>
              <a:t> was an atrocious backwater of browser </a:t>
            </a:r>
            <a:r>
              <a:rPr lang="en-US" dirty="0" err="1"/>
              <a:t>incompatibiliites</a:t>
            </a:r>
            <a:r>
              <a:rPr lang="en-US" dirty="0"/>
              <a:t> at the time. IE 6 was the bane of developer's existence. Chrome didn't exist yet. Firefox was eating into IE's market share. Getting anything work across browsers or with the limited browser APIs at the time was a non-trivial amount of work. jQuery changed that.</a:t>
            </a:r>
          </a:p>
          <a:p>
            <a:endParaRPr lang="en-US" dirty="0"/>
          </a:p>
          <a:p>
            <a:r>
              <a:rPr lang="en-US" dirty="0"/>
              <a:t>jQuery doesn't feel revolutionary today because so much of what it does has been brought natively into the browser. Once again though, it's hard to overstate how powerful it was. It made interactivity driven by JS feel possible to the average web dev. It papered over the inconsistencies across browsers to bring interactivity to the masses.</a:t>
            </a:r>
          </a:p>
          <a:p>
            <a:endParaRPr lang="en-US" dirty="0"/>
          </a:p>
          <a:p>
            <a:r>
              <a:rPr lang="en-US" dirty="0"/>
              <a:t>jQuery hasn't actually gone anywhere. It's on a huge percentage of websites. Number vary depending on the source, but I found roughly in the range of 62-75% of websites have jQuery. If you think React has saturated the market, it has nothing on jQuery.</a:t>
            </a:r>
          </a:p>
          <a:p>
            <a:endParaRPr lang="en-US" dirty="0"/>
          </a:p>
          <a:p>
            <a:r>
              <a:rPr lang="en-US" dirty="0"/>
              <a:t>And that makes sense. Most sites do not need a heavy SPA framework. They just need sprinkles of interactivity. That marketing site you're working on. It doesn't need to be using React.</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70666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C74-1F76-B5E6-8175-20F5C503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5A58C-70E1-42D3-FFF6-C1766B8CF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EB88C-2D47-A54B-426B-16662027CC8E}"/>
              </a:ext>
            </a:extLst>
          </p:cNvPr>
          <p:cNvSpPr>
            <a:spLocks noGrp="1"/>
          </p:cNvSpPr>
          <p:nvPr>
            <p:ph type="body" idx="1"/>
          </p:nvPr>
        </p:nvSpPr>
        <p:spPr/>
        <p:txBody>
          <a:bodyPr/>
          <a:lstStyle/>
          <a:p>
            <a:r>
              <a:rPr lang="en-US" dirty="0"/>
              <a:t>And in the end there was React. This is, of course, a wild oversimplification, but today is not a history talk. If anybody else would like to give that history talk, I think it would be fascinating, but today is not the day and I am not the person to give it.</a:t>
            </a:r>
          </a:p>
          <a:p>
            <a:endParaRPr lang="en-US" dirty="0"/>
          </a:p>
          <a:p>
            <a:r>
              <a:rPr lang="en-US" dirty="0"/>
              <a:t>Nobody gets fired for rebuilding in React. It has become the default, safe choice. It's not a pure monoculture. There are plenty of other popular tools out there, like Vue and Angular. The tail is very long. I could have filled this entire page with logos.</a:t>
            </a:r>
          </a:p>
          <a:p>
            <a:endParaRPr lang="en-US" dirty="0"/>
          </a:p>
          <a:p>
            <a:r>
              <a:rPr lang="en-US" dirty="0"/>
              <a:t>But all of these tools use JS. And for the purposes of today, every time I say JavaScript, feel free to replace it with TypeScript. The point is still the same. The problem is still the same. I do NOT want to be spending my time writing JS when I don't have to.</a:t>
            </a:r>
          </a:p>
          <a:p>
            <a:endParaRPr lang="en-US" dirty="0"/>
          </a:p>
          <a:p>
            <a:r>
              <a:rPr lang="en-US" dirty="0"/>
              <a:t>Who here writes JS because they have to? Who doesn't do any front end work at all because they don't want to deal with JS? They would rather use their language of choice on the back end?</a:t>
            </a:r>
          </a:p>
          <a:p>
            <a:endParaRPr lang="en-US" dirty="0"/>
          </a:p>
          <a:p>
            <a:r>
              <a:rPr lang="en-US" dirty="0"/>
              <a:t>And, here is the real kicker, who here is writing JS on the backend because they HAVE to write it on the front end?</a:t>
            </a:r>
          </a:p>
          <a:p>
            <a:endParaRPr lang="en-US" dirty="0"/>
          </a:p>
          <a:p>
            <a:r>
              <a:rPr lang="en-US" dirty="0"/>
              <a:t>An accident of history led us here folks. Nobody in 1995 thought that </a:t>
            </a:r>
            <a:r>
              <a:rPr lang="en-US" dirty="0" err="1"/>
              <a:t>Bendan</a:t>
            </a:r>
            <a:r>
              <a:rPr lang="en-US" dirty="0"/>
              <a:t> Eich and Netscape were going to trap us into one language in the browser forever. Imagine a world where you can only write one language on the back end. One language for desktop apps. One language for mobile apps.</a:t>
            </a:r>
          </a:p>
          <a:p>
            <a:endParaRPr lang="en-US" dirty="0"/>
          </a:p>
          <a:p>
            <a:r>
              <a:rPr lang="en-US" dirty="0"/>
              <a:t>At this point, I'm losing the React </a:t>
            </a:r>
            <a:r>
              <a:rPr lang="en-US" dirty="0" err="1"/>
              <a:t>devs</a:t>
            </a:r>
            <a:r>
              <a:rPr lang="en-US" dirty="0"/>
              <a:t>, because they're sitting there thinking to themselves that they already do that. They package their desktop apps in Electron with React. They use React Native for their mobile apps. They write </a:t>
            </a:r>
            <a:r>
              <a:rPr lang="en-US" dirty="0" err="1"/>
              <a:t>Next.js</a:t>
            </a:r>
            <a:r>
              <a:rPr lang="en-US" dirty="0"/>
              <a:t> apps for web server backends. The back end goes into the React shaped hole.</a:t>
            </a:r>
          </a:p>
          <a:p>
            <a:endParaRPr lang="en-US" dirty="0"/>
          </a:p>
          <a:p>
            <a:r>
              <a:rPr lang="en-US" dirty="0"/>
              <a:t>If you love React, that's great. I'm genuinely happy that you get to use tools that match the way your brain thinks and you enjoy using on a day-to-day basis.</a:t>
            </a:r>
          </a:p>
          <a:p>
            <a:endParaRPr lang="en-US" dirty="0"/>
          </a:p>
          <a:p>
            <a:r>
              <a:rPr lang="en-US" dirty="0"/>
              <a:t>But the internet is filling up with think pieces from </a:t>
            </a:r>
            <a:r>
              <a:rPr lang="en-US" dirty="0" err="1"/>
              <a:t>devs</a:t>
            </a:r>
            <a:r>
              <a:rPr lang="en-US" dirty="0"/>
              <a:t> who are fed up with it. And I'm happy to report that there the number of JS-free or JS-lite options are increasing.</a:t>
            </a:r>
          </a:p>
        </p:txBody>
      </p:sp>
      <p:sp>
        <p:nvSpPr>
          <p:cNvPr id="4" name="Slide Number Placeholder 3">
            <a:extLst>
              <a:ext uri="{FF2B5EF4-FFF2-40B4-BE49-F238E27FC236}">
                <a16:creationId xmlns:a16="http://schemas.microsoft.com/office/drawing/2014/main" id="{4FE1879D-DC8A-CB33-99CD-13A9F4638350}"/>
              </a:ext>
            </a:extLst>
          </p:cNvPr>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7021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 the non-JS or JS-lite options,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22310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987F-971B-9438-6530-0A1DF465023B}"/>
              </a:ext>
            </a:extLst>
          </p:cNvPr>
          <p:cNvSpPr>
            <a:spLocks noGrp="1"/>
          </p:cNvSpPr>
          <p:nvPr>
            <p:ph type="title"/>
          </p:nvPr>
        </p:nvSpPr>
        <p:spPr/>
        <p:txBody>
          <a:bodyPr/>
          <a:lstStyle/>
          <a:p>
            <a:r>
              <a:rPr lang="en-US"/>
              <a:t>Turbo Drive</a:t>
            </a:r>
            <a:endParaRPr lang="en-US" dirty="0"/>
          </a:p>
        </p:txBody>
      </p:sp>
      <p:sp>
        <p:nvSpPr>
          <p:cNvPr id="3" name="Content Placeholder 2">
            <a:extLst>
              <a:ext uri="{FF2B5EF4-FFF2-40B4-BE49-F238E27FC236}">
                <a16:creationId xmlns:a16="http://schemas.microsoft.com/office/drawing/2014/main" id="{1C062BD8-AB8D-DEF9-93B8-D557E8DB7D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793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64AF-D8CE-FDCA-A4C9-46D123530336}"/>
              </a:ext>
            </a:extLst>
          </p:cNvPr>
          <p:cNvSpPr>
            <a:spLocks noGrp="1"/>
          </p:cNvSpPr>
          <p:nvPr>
            <p:ph type="title"/>
          </p:nvPr>
        </p:nvSpPr>
        <p:spPr/>
        <p:txBody>
          <a:bodyPr/>
          <a:lstStyle/>
          <a:p>
            <a:r>
              <a:rPr lang="en-US" dirty="0"/>
              <a:t>Turbo Frames</a:t>
            </a:r>
          </a:p>
        </p:txBody>
      </p:sp>
      <p:sp>
        <p:nvSpPr>
          <p:cNvPr id="3" name="Content Placeholder 2">
            <a:extLst>
              <a:ext uri="{FF2B5EF4-FFF2-40B4-BE49-F238E27FC236}">
                <a16:creationId xmlns:a16="http://schemas.microsoft.com/office/drawing/2014/main" id="{849E99A6-FB4E-BB9B-EF31-C6D40AC03FD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651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28CC8D-8696-F46E-32D7-4016B4C68A2B}"/>
              </a:ext>
            </a:extLst>
          </p:cNvPr>
          <p:cNvSpPr>
            <a:spLocks noGrp="1"/>
          </p:cNvSpPr>
          <p:nvPr>
            <p:ph type="title"/>
          </p:nvPr>
        </p:nvSpPr>
        <p:spPr>
          <a:xfrm>
            <a:off x="761803" y="350196"/>
            <a:ext cx="4646904" cy="1624520"/>
          </a:xfrm>
        </p:spPr>
        <p:txBody>
          <a:bodyPr anchor="ctr">
            <a:normAutofit/>
          </a:bodyPr>
          <a:lstStyle/>
          <a:p>
            <a:r>
              <a:rPr lang="en-US" sz="4000" dirty="0"/>
              <a:t>Turbo Streams</a:t>
            </a:r>
          </a:p>
        </p:txBody>
      </p:sp>
      <p:sp>
        <p:nvSpPr>
          <p:cNvPr id="3" name="Content Placeholder 2">
            <a:extLst>
              <a:ext uri="{FF2B5EF4-FFF2-40B4-BE49-F238E27FC236}">
                <a16:creationId xmlns:a16="http://schemas.microsoft.com/office/drawing/2014/main" id="{E77BA564-6E1A-C0E5-1ACB-EC2EA3201C02}"/>
              </a:ext>
            </a:extLst>
          </p:cNvPr>
          <p:cNvSpPr>
            <a:spLocks noGrp="1"/>
          </p:cNvSpPr>
          <p:nvPr>
            <p:ph idx="1"/>
          </p:nvPr>
        </p:nvSpPr>
        <p:spPr>
          <a:xfrm>
            <a:off x="761802" y="2743200"/>
            <a:ext cx="4646905" cy="3613149"/>
          </a:xfrm>
        </p:spPr>
        <p:txBody>
          <a:bodyPr anchor="ctr">
            <a:normAutofit/>
          </a:bodyPr>
          <a:lstStyle/>
          <a:p>
            <a:r>
              <a:rPr lang="en-US" sz="2000" dirty="0"/>
              <a:t>Append</a:t>
            </a:r>
          </a:p>
          <a:p>
            <a:r>
              <a:rPr lang="en-US" sz="2000" dirty="0"/>
              <a:t>Prepend</a:t>
            </a:r>
          </a:p>
          <a:p>
            <a:r>
              <a:rPr lang="en-US" sz="2000" dirty="0"/>
              <a:t>Replace</a:t>
            </a:r>
          </a:p>
          <a:p>
            <a:r>
              <a:rPr lang="en-US" sz="2000" dirty="0"/>
              <a:t>Update</a:t>
            </a:r>
          </a:p>
          <a:p>
            <a:r>
              <a:rPr lang="en-US" sz="2000" dirty="0"/>
              <a:t>Remove</a:t>
            </a:r>
          </a:p>
          <a:p>
            <a:r>
              <a:rPr lang="en-US" sz="2000" dirty="0"/>
              <a:t>Before</a:t>
            </a:r>
          </a:p>
          <a:p>
            <a:r>
              <a:rPr lang="en-US" sz="2000" dirty="0"/>
              <a:t>After</a:t>
            </a:r>
          </a:p>
          <a:p>
            <a:r>
              <a:rPr lang="en-US" sz="2000" dirty="0"/>
              <a:t>Refresh</a:t>
            </a:r>
          </a:p>
          <a:p>
            <a:endParaRPr lang="en-US" sz="2000" dirty="0"/>
          </a:p>
        </p:txBody>
      </p:sp>
      <p:pic>
        <p:nvPicPr>
          <p:cNvPr id="5" name="Picture 4" descr="A calm movement of water in the river">
            <a:extLst>
              <a:ext uri="{FF2B5EF4-FFF2-40B4-BE49-F238E27FC236}">
                <a16:creationId xmlns:a16="http://schemas.microsoft.com/office/drawing/2014/main" id="{51190D26-7B40-9E40-2B46-7CD94FC548E1}"/>
              </a:ext>
            </a:extLst>
          </p:cNvPr>
          <p:cNvPicPr>
            <a:picLocks noChangeAspect="1"/>
          </p:cNvPicPr>
          <p:nvPr/>
        </p:nvPicPr>
        <p:blipFill>
          <a:blip r:embed="rId3"/>
          <a:srcRect l="21960" r="18639" b="-2"/>
          <a:stretch/>
        </p:blipFill>
        <p:spPr>
          <a:xfrm>
            <a:off x="6096000" y="1"/>
            <a:ext cx="6102825" cy="6858000"/>
          </a:xfrm>
          <a:prstGeom prst="rect">
            <a:avLst/>
          </a:prstGeom>
        </p:spPr>
      </p:pic>
    </p:spTree>
    <p:extLst>
      <p:ext uri="{BB962C8B-B14F-4D97-AF65-F5344CB8AC3E}">
        <p14:creationId xmlns:p14="http://schemas.microsoft.com/office/powerpoint/2010/main" val="25481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A Brief History</a:t>
            </a:r>
          </a:p>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44D1-A795-9CD9-FA8D-3F1A44CB8AD1}"/>
              </a:ext>
            </a:extLst>
          </p:cNvPr>
          <p:cNvSpPr>
            <a:spLocks noGrp="1"/>
          </p:cNvSpPr>
          <p:nvPr>
            <p:ph type="title"/>
          </p:nvPr>
        </p:nvSpPr>
        <p:spPr/>
        <p:txBody>
          <a:bodyPr/>
          <a:lstStyle/>
          <a:p>
            <a:r>
              <a:rPr lang="en-US"/>
              <a:t>Phoenix	</a:t>
            </a:r>
          </a:p>
        </p:txBody>
      </p:sp>
      <p:pic>
        <p:nvPicPr>
          <p:cNvPr id="27" name="Content Placeholder 26" descr="A logo of a bird with flames&#10;&#10;Description automatically generated with low confidence">
            <a:extLst>
              <a:ext uri="{FF2B5EF4-FFF2-40B4-BE49-F238E27FC236}">
                <a16:creationId xmlns:a16="http://schemas.microsoft.com/office/drawing/2014/main" id="{C6CFCFDA-AB82-78DF-0B20-7FCFFE224A49}"/>
              </a:ext>
            </a:extLst>
          </p:cNvPr>
          <p:cNvPicPr>
            <a:picLocks noGrp="1" noChangeAspect="1"/>
          </p:cNvPicPr>
          <p:nvPr>
            <p:ph idx="1"/>
          </p:nvPr>
        </p:nvPicPr>
        <p:blipFill>
          <a:blip r:embed="rId3"/>
          <a:stretch>
            <a:fillRect/>
          </a:stretch>
        </p:blipFill>
        <p:spPr>
          <a:xfrm>
            <a:off x="3920331" y="1825625"/>
            <a:ext cx="4351338" cy="4351338"/>
          </a:xfrm>
        </p:spPr>
      </p:pic>
    </p:spTree>
    <p:extLst>
      <p:ext uri="{BB962C8B-B14F-4D97-AF65-F5344CB8AC3E}">
        <p14:creationId xmlns:p14="http://schemas.microsoft.com/office/powerpoint/2010/main" val="2095121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597A2F9E-7FAE-062A-521B-865ADCF91849}"/>
              </a:ext>
            </a:extLst>
          </p:cNvPr>
          <p:cNvPicPr>
            <a:picLocks noChangeAspect="1"/>
          </p:cNvPicPr>
          <p:nvPr/>
        </p:nvPicPr>
        <p:blipFill>
          <a:blip r:embed="rId3"/>
          <a:stretch>
            <a:fillRect/>
          </a:stretch>
        </p:blipFill>
        <p:spPr>
          <a:xfrm>
            <a:off x="0" y="-164037"/>
            <a:ext cx="12192000" cy="7022037"/>
          </a:xfrm>
          <a:prstGeom prst="rect">
            <a:avLst/>
          </a:prstGeom>
        </p:spPr>
      </p:pic>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sp>
        <p:nvSpPr>
          <p:cNvPr id="7" name="Rectangle 6">
            <a:extLst>
              <a:ext uri="{FF2B5EF4-FFF2-40B4-BE49-F238E27FC236}">
                <a16:creationId xmlns:a16="http://schemas.microsoft.com/office/drawing/2014/main" id="{88E8828A-3770-DD45-A894-602DE390213A}"/>
              </a:ext>
            </a:extLst>
          </p:cNvPr>
          <p:cNvSpPr/>
          <p:nvPr/>
        </p:nvSpPr>
        <p:spPr>
          <a:xfrm>
            <a:off x="762902" y="952275"/>
            <a:ext cx="1091328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77019A-B1C7-CC8A-8999-C5A3917C9934}"/>
              </a:ext>
            </a:extLst>
          </p:cNvPr>
          <p:cNvSpPr/>
          <p:nvPr/>
        </p:nvSpPr>
        <p:spPr>
          <a:xfrm>
            <a:off x="725027" y="3890258"/>
            <a:ext cx="958226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pic>
        <p:nvPicPr>
          <p:cNvPr id="3" name="Picture 2" descr="A screen shot of a computer screen&#10;&#10;Description automatically generated">
            <a:extLst>
              <a:ext uri="{FF2B5EF4-FFF2-40B4-BE49-F238E27FC236}">
                <a16:creationId xmlns:a16="http://schemas.microsoft.com/office/drawing/2014/main" id="{59A37D35-BA67-7E98-A004-C7EFDAB3D2FD}"/>
              </a:ext>
            </a:extLst>
          </p:cNvPr>
          <p:cNvPicPr>
            <a:picLocks noChangeAspect="1"/>
          </p:cNvPicPr>
          <p:nvPr/>
        </p:nvPicPr>
        <p:blipFill>
          <a:blip r:embed="rId3"/>
          <a:stretch>
            <a:fillRect/>
          </a:stretch>
        </p:blipFill>
        <p:spPr>
          <a:xfrm>
            <a:off x="-1" y="-33818"/>
            <a:ext cx="12208851" cy="7132591"/>
          </a:xfrm>
          <a:prstGeom prst="rect">
            <a:avLst/>
          </a:prstGeom>
        </p:spPr>
      </p:pic>
      <p:sp>
        <p:nvSpPr>
          <p:cNvPr id="9" name="Rectangle 8">
            <a:extLst>
              <a:ext uri="{FF2B5EF4-FFF2-40B4-BE49-F238E27FC236}">
                <a16:creationId xmlns:a16="http://schemas.microsoft.com/office/drawing/2014/main" id="{FF77019A-B1C7-CC8A-8999-C5A3917C9934}"/>
              </a:ext>
            </a:extLst>
          </p:cNvPr>
          <p:cNvSpPr/>
          <p:nvPr/>
        </p:nvSpPr>
        <p:spPr>
          <a:xfrm>
            <a:off x="338490" y="4783014"/>
            <a:ext cx="10969770" cy="220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8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C0A-4546-B844-7085-9D1C086DA0E6}"/>
              </a:ext>
            </a:extLst>
          </p:cNvPr>
          <p:cNvSpPr>
            <a:spLocks noGrp="1"/>
          </p:cNvSpPr>
          <p:nvPr>
            <p:ph type="ctrTitle"/>
          </p:nvPr>
        </p:nvSpPr>
        <p:spPr/>
        <p:txBody>
          <a:bodyPr/>
          <a:lstStyle/>
          <a:p>
            <a:r>
              <a:rPr lang="en-US" dirty="0"/>
              <a:t>In The Beginning There Was</a:t>
            </a:r>
          </a:p>
        </p:txBody>
      </p:sp>
      <p:pic>
        <p:nvPicPr>
          <p:cNvPr id="6" name="Graphic 5">
            <a:extLst>
              <a:ext uri="{FF2B5EF4-FFF2-40B4-BE49-F238E27FC236}">
                <a16:creationId xmlns:a16="http://schemas.microsoft.com/office/drawing/2014/main" id="{6A3DBF48-E64C-F117-F138-2B5E8508B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50" y="3639532"/>
            <a:ext cx="4991100" cy="1219200"/>
          </a:xfrm>
          <a:prstGeom prst="rect">
            <a:avLst/>
          </a:prstGeom>
        </p:spPr>
      </p:pic>
    </p:spTree>
    <p:extLst>
      <p:ext uri="{BB962C8B-B14F-4D97-AF65-F5344CB8AC3E}">
        <p14:creationId xmlns:p14="http://schemas.microsoft.com/office/powerpoint/2010/main" val="18514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408DB8-161E-1625-A8B1-67EA00195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04C5-5200-24FF-5B99-CAA41CFA9655}"/>
              </a:ext>
            </a:extLst>
          </p:cNvPr>
          <p:cNvSpPr>
            <a:spLocks noGrp="1"/>
          </p:cNvSpPr>
          <p:nvPr>
            <p:ph type="ctrTitle"/>
          </p:nvPr>
        </p:nvSpPr>
        <p:spPr/>
        <p:txBody>
          <a:bodyPr/>
          <a:lstStyle/>
          <a:p>
            <a:r>
              <a:rPr lang="en-US" dirty="0"/>
              <a:t>In The End There Was</a:t>
            </a:r>
          </a:p>
        </p:txBody>
      </p:sp>
      <p:pic>
        <p:nvPicPr>
          <p:cNvPr id="5" name="Graphic 4">
            <a:extLst>
              <a:ext uri="{FF2B5EF4-FFF2-40B4-BE49-F238E27FC236}">
                <a16:creationId xmlns:a16="http://schemas.microsoft.com/office/drawing/2014/main" id="{D1C4D111-BFE3-7A81-8FC2-B020C2059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87724">
            <a:off x="210403" y="701626"/>
            <a:ext cx="3431553" cy="610054"/>
          </a:xfrm>
          <a:prstGeom prst="rect">
            <a:avLst/>
          </a:prstGeom>
        </p:spPr>
      </p:pic>
      <p:pic>
        <p:nvPicPr>
          <p:cNvPr id="7" name="Graphic 6">
            <a:extLst>
              <a:ext uri="{FF2B5EF4-FFF2-40B4-BE49-F238E27FC236}">
                <a16:creationId xmlns:a16="http://schemas.microsoft.com/office/drawing/2014/main" id="{F8057C74-C4ED-0633-6F49-43DAA8CAC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9286">
            <a:off x="9943323" y="4664296"/>
            <a:ext cx="1676400" cy="1790700"/>
          </a:xfrm>
          <a:prstGeom prst="rect">
            <a:avLst/>
          </a:prstGeom>
        </p:spPr>
      </p:pic>
      <p:pic>
        <p:nvPicPr>
          <p:cNvPr id="9" name="Graphic 8">
            <a:extLst>
              <a:ext uri="{FF2B5EF4-FFF2-40B4-BE49-F238E27FC236}">
                <a16:creationId xmlns:a16="http://schemas.microsoft.com/office/drawing/2014/main" id="{04C78291-1414-40B0-C4C8-14E3A65D1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4224">
            <a:off x="2753621" y="1103999"/>
            <a:ext cx="2162371" cy="850769"/>
          </a:xfrm>
          <a:prstGeom prst="rect">
            <a:avLst/>
          </a:prstGeom>
        </p:spPr>
      </p:pic>
      <p:pic>
        <p:nvPicPr>
          <p:cNvPr id="11" name="Picture 10" descr="A person holding a red object&#10;&#10;Description automatically generated">
            <a:extLst>
              <a:ext uri="{FF2B5EF4-FFF2-40B4-BE49-F238E27FC236}">
                <a16:creationId xmlns:a16="http://schemas.microsoft.com/office/drawing/2014/main" id="{B6843AC2-7F19-43DB-9D66-25201A7CED55}"/>
              </a:ext>
            </a:extLst>
          </p:cNvPr>
          <p:cNvPicPr>
            <a:picLocks noChangeAspect="1"/>
          </p:cNvPicPr>
          <p:nvPr/>
        </p:nvPicPr>
        <p:blipFill>
          <a:blip r:embed="rId9"/>
          <a:stretch>
            <a:fillRect/>
          </a:stretch>
        </p:blipFill>
        <p:spPr>
          <a:xfrm rot="480719">
            <a:off x="288106" y="5184406"/>
            <a:ext cx="3810000" cy="901700"/>
          </a:xfrm>
          <a:prstGeom prst="rect">
            <a:avLst/>
          </a:prstGeom>
        </p:spPr>
      </p:pic>
      <p:pic>
        <p:nvPicPr>
          <p:cNvPr id="13" name="Picture 12" descr="A white letter on a red background&#10;&#10;Description automatically generated">
            <a:extLst>
              <a:ext uri="{FF2B5EF4-FFF2-40B4-BE49-F238E27FC236}">
                <a16:creationId xmlns:a16="http://schemas.microsoft.com/office/drawing/2014/main" id="{13E42FAD-8E28-D809-9D36-27DE25348658}"/>
              </a:ext>
            </a:extLst>
          </p:cNvPr>
          <p:cNvPicPr>
            <a:picLocks noChangeAspect="1"/>
          </p:cNvPicPr>
          <p:nvPr/>
        </p:nvPicPr>
        <p:blipFill>
          <a:blip r:embed="rId10"/>
          <a:stretch>
            <a:fillRect/>
          </a:stretch>
        </p:blipFill>
        <p:spPr>
          <a:xfrm>
            <a:off x="601923" y="2760131"/>
            <a:ext cx="1844153" cy="1844153"/>
          </a:xfrm>
          <a:prstGeom prst="rect">
            <a:avLst/>
          </a:prstGeom>
        </p:spPr>
      </p:pic>
      <p:pic>
        <p:nvPicPr>
          <p:cNvPr id="15" name="Graphic 14">
            <a:extLst>
              <a:ext uri="{FF2B5EF4-FFF2-40B4-BE49-F238E27FC236}">
                <a16:creationId xmlns:a16="http://schemas.microsoft.com/office/drawing/2014/main" id="{8401A107-3313-0CE0-DFD4-170C70829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14024">
            <a:off x="4211767" y="4757702"/>
            <a:ext cx="2023536" cy="1755108"/>
          </a:xfrm>
          <a:prstGeom prst="rect">
            <a:avLst/>
          </a:prstGeom>
        </p:spPr>
      </p:pic>
      <p:pic>
        <p:nvPicPr>
          <p:cNvPr id="17" name="Picture 16" descr="A black and white text&#10;&#10;Description automatically generated">
            <a:extLst>
              <a:ext uri="{FF2B5EF4-FFF2-40B4-BE49-F238E27FC236}">
                <a16:creationId xmlns:a16="http://schemas.microsoft.com/office/drawing/2014/main" id="{60329F10-CF7F-DD96-0552-E8295642C621}"/>
              </a:ext>
            </a:extLst>
          </p:cNvPr>
          <p:cNvPicPr>
            <a:picLocks noChangeAspect="1"/>
          </p:cNvPicPr>
          <p:nvPr/>
        </p:nvPicPr>
        <p:blipFill>
          <a:blip r:embed="rId13"/>
          <a:stretch>
            <a:fillRect/>
          </a:stretch>
        </p:blipFill>
        <p:spPr>
          <a:xfrm rot="1024069">
            <a:off x="7809773" y="490036"/>
            <a:ext cx="4280193" cy="1337560"/>
          </a:xfrm>
          <a:prstGeom prst="rect">
            <a:avLst/>
          </a:prstGeom>
        </p:spPr>
      </p:pic>
      <p:pic>
        <p:nvPicPr>
          <p:cNvPr id="19" name="Graphic 18">
            <a:extLst>
              <a:ext uri="{FF2B5EF4-FFF2-40B4-BE49-F238E27FC236}">
                <a16:creationId xmlns:a16="http://schemas.microsoft.com/office/drawing/2014/main" id="{88315F7B-C001-E627-84CF-68818A3AA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2977" y="2665232"/>
            <a:ext cx="927100" cy="1117600"/>
          </a:xfrm>
          <a:prstGeom prst="rect">
            <a:avLst/>
          </a:prstGeom>
        </p:spPr>
      </p:pic>
      <p:pic>
        <p:nvPicPr>
          <p:cNvPr id="21" name="Graphic 20">
            <a:extLst>
              <a:ext uri="{FF2B5EF4-FFF2-40B4-BE49-F238E27FC236}">
                <a16:creationId xmlns:a16="http://schemas.microsoft.com/office/drawing/2014/main" id="{1ADFD325-266D-4702-F22E-A10FED8B3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559095">
            <a:off x="5041806" y="1427260"/>
            <a:ext cx="3121195" cy="841080"/>
          </a:xfrm>
          <a:prstGeom prst="rect">
            <a:avLst/>
          </a:prstGeom>
        </p:spPr>
      </p:pic>
      <p:pic>
        <p:nvPicPr>
          <p:cNvPr id="23" name="Graphic 22">
            <a:extLst>
              <a:ext uri="{FF2B5EF4-FFF2-40B4-BE49-F238E27FC236}">
                <a16:creationId xmlns:a16="http://schemas.microsoft.com/office/drawing/2014/main" id="{BD4902BC-3515-DAAA-980F-F0517C2372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35852">
            <a:off x="7453794" y="4370860"/>
            <a:ext cx="1912199" cy="2204021"/>
          </a:xfrm>
          <a:prstGeom prst="rect">
            <a:avLst/>
          </a:prstGeom>
        </p:spPr>
      </p:pic>
      <p:pic>
        <p:nvPicPr>
          <p:cNvPr id="27" name="Graphic 26">
            <a:extLst>
              <a:ext uri="{FF2B5EF4-FFF2-40B4-BE49-F238E27FC236}">
                <a16:creationId xmlns:a16="http://schemas.microsoft.com/office/drawing/2014/main" id="{E08B2DAC-F048-3188-EF94-E7F15768F0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5851" y="1021144"/>
            <a:ext cx="5028792" cy="4714493"/>
          </a:xfrm>
          <a:prstGeom prst="rect">
            <a:avLst/>
          </a:prstGeom>
        </p:spPr>
      </p:pic>
    </p:spTree>
    <p:extLst>
      <p:ext uri="{BB962C8B-B14F-4D97-AF65-F5344CB8AC3E}">
        <p14:creationId xmlns:p14="http://schemas.microsoft.com/office/powerpoint/2010/main" val="40300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6"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90">
                                          <p:stCondLst>
                                            <p:cond delay="0"/>
                                          </p:stCondLst>
                                        </p:cTn>
                                        <p:tgtEl>
                                          <p:spTgt spid="17"/>
                                        </p:tgtEl>
                                      </p:cBhvr>
                                    </p:animEffect>
                                    <p:anim calcmode="lin" valueType="num">
                                      <p:cBhvr>
                                        <p:cTn id="1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9" dur="13">
                                          <p:stCondLst>
                                            <p:cond delay="325"/>
                                          </p:stCondLst>
                                        </p:cTn>
                                        <p:tgtEl>
                                          <p:spTgt spid="17"/>
                                        </p:tgtEl>
                                      </p:cBhvr>
                                      <p:to x="100000" y="60000"/>
                                    </p:animScale>
                                    <p:animScale>
                                      <p:cBhvr>
                                        <p:cTn id="20" dur="83" decel="50000">
                                          <p:stCondLst>
                                            <p:cond delay="338"/>
                                          </p:stCondLst>
                                        </p:cTn>
                                        <p:tgtEl>
                                          <p:spTgt spid="17"/>
                                        </p:tgtEl>
                                      </p:cBhvr>
                                      <p:to x="100000" y="100000"/>
                                    </p:animScale>
                                    <p:animScale>
                                      <p:cBhvr>
                                        <p:cTn id="21" dur="13">
                                          <p:stCondLst>
                                            <p:cond delay="656"/>
                                          </p:stCondLst>
                                        </p:cTn>
                                        <p:tgtEl>
                                          <p:spTgt spid="17"/>
                                        </p:tgtEl>
                                      </p:cBhvr>
                                      <p:to x="100000" y="80000"/>
                                    </p:animScale>
                                    <p:animScale>
                                      <p:cBhvr>
                                        <p:cTn id="22" dur="83" decel="50000">
                                          <p:stCondLst>
                                            <p:cond delay="669"/>
                                          </p:stCondLst>
                                        </p:cTn>
                                        <p:tgtEl>
                                          <p:spTgt spid="17"/>
                                        </p:tgtEl>
                                      </p:cBhvr>
                                      <p:to x="100000" y="100000"/>
                                    </p:animScale>
                                    <p:animScale>
                                      <p:cBhvr>
                                        <p:cTn id="23" dur="13">
                                          <p:stCondLst>
                                            <p:cond delay="821"/>
                                          </p:stCondLst>
                                        </p:cTn>
                                        <p:tgtEl>
                                          <p:spTgt spid="17"/>
                                        </p:tgtEl>
                                      </p:cBhvr>
                                      <p:to x="100000" y="90000"/>
                                    </p:animScale>
                                    <p:animScale>
                                      <p:cBhvr>
                                        <p:cTn id="24" dur="83" decel="50000">
                                          <p:stCondLst>
                                            <p:cond delay="834"/>
                                          </p:stCondLst>
                                        </p:cTn>
                                        <p:tgtEl>
                                          <p:spTgt spid="17"/>
                                        </p:tgtEl>
                                      </p:cBhvr>
                                      <p:to x="100000" y="100000"/>
                                    </p:animScale>
                                    <p:animScale>
                                      <p:cBhvr>
                                        <p:cTn id="25" dur="13">
                                          <p:stCondLst>
                                            <p:cond delay="904"/>
                                          </p:stCondLst>
                                        </p:cTn>
                                        <p:tgtEl>
                                          <p:spTgt spid="17"/>
                                        </p:tgtEl>
                                      </p:cBhvr>
                                      <p:to x="100000" y="95000"/>
                                    </p:animScale>
                                    <p:animScale>
                                      <p:cBhvr>
                                        <p:cTn id="26" dur="83" decel="50000">
                                          <p:stCondLst>
                                            <p:cond delay="917"/>
                                          </p:stCondLst>
                                        </p:cTn>
                                        <p:tgtEl>
                                          <p:spTgt spid="17"/>
                                        </p:tgtEl>
                                      </p:cBhvr>
                                      <p:to x="100000" y="100000"/>
                                    </p:animScale>
                                  </p:childTnLst>
                                </p:cTn>
                              </p:par>
                              <p:par>
                                <p:cTn id="27" presetID="5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Scale>
                                      <p:cBhvr>
                                        <p:cTn id="2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7"/>
                                        </p:tgtEl>
                                        <p:attrNameLst>
                                          <p:attrName>ppt_x</p:attrName>
                                          <p:attrName>ppt_y</p:attrName>
                                        </p:attrNameLst>
                                      </p:cBhvr>
                                    </p:animMotion>
                                    <p:animEffect transition="in" filter="fade">
                                      <p:cBhvr>
                                        <p:cTn id="31" dur="1000"/>
                                        <p:tgtEl>
                                          <p:spTgt spid="7"/>
                                        </p:tgtEl>
                                      </p:cBhvr>
                                    </p:animEffect>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1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
                                        </p:tgtEl>
                                        <p:attrNameLst>
                                          <p:attrName>ppt_y</p:attrName>
                                        </p:attrNameLst>
                                      </p:cBhvr>
                                      <p:tavLst>
                                        <p:tav tm="0" fmla="#ppt_y+(sin(-2*pi*(1-$))*-#ppt_x+cos(-2*pi*(1-$))*(1-#ppt_y))*(1-$)">
                                          <p:val>
                                            <p:fltVal val="0"/>
                                          </p:val>
                                        </p:tav>
                                        <p:tav tm="100000">
                                          <p:val>
                                            <p:fltVal val="1"/>
                                          </p:val>
                                        </p:tav>
                                      </p:tavLst>
                                    </p:anim>
                                  </p:childTnLst>
                                </p:cTn>
                              </p:par>
                              <p:par>
                                <p:cTn id="51" presetID="3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style.rotation</p:attrName>
                                        </p:attrNameLst>
                                      </p:cBhvr>
                                      <p:tavLst>
                                        <p:tav tm="0">
                                          <p:val>
                                            <p:fltVal val="720"/>
                                          </p:val>
                                        </p:tav>
                                        <p:tav tm="100000">
                                          <p:val>
                                            <p:fltVal val="0"/>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ppt_w</p:attrName>
                                        </p:attrNameLst>
                                      </p:cBhvr>
                                      <p:tavLst>
                                        <p:tav tm="0">
                                          <p:val>
                                            <p:fltVal val="0"/>
                                          </p:val>
                                        </p:tav>
                                        <p:tav tm="100000">
                                          <p:val>
                                            <p:strVal val="#ppt_w"/>
                                          </p:val>
                                        </p:tav>
                                      </p:tavLst>
                                    </p:anim>
                                  </p:childTnLst>
                                </p:cTn>
                              </p:par>
                              <p:par>
                                <p:cTn id="57" presetID="26"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90">
                                          <p:stCondLst>
                                            <p:cond delay="0"/>
                                          </p:stCondLst>
                                        </p:cTn>
                                        <p:tgtEl>
                                          <p:spTgt spid="19"/>
                                        </p:tgtEl>
                                      </p:cBhvr>
                                    </p:animEffect>
                                    <p:anim calcmode="lin" valueType="num">
                                      <p:cBhvr>
                                        <p:cTn id="6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5" dur="13">
                                          <p:stCondLst>
                                            <p:cond delay="325"/>
                                          </p:stCondLst>
                                        </p:cTn>
                                        <p:tgtEl>
                                          <p:spTgt spid="19"/>
                                        </p:tgtEl>
                                      </p:cBhvr>
                                      <p:to x="100000" y="60000"/>
                                    </p:animScale>
                                    <p:animScale>
                                      <p:cBhvr>
                                        <p:cTn id="66" dur="83" decel="50000">
                                          <p:stCondLst>
                                            <p:cond delay="338"/>
                                          </p:stCondLst>
                                        </p:cTn>
                                        <p:tgtEl>
                                          <p:spTgt spid="19"/>
                                        </p:tgtEl>
                                      </p:cBhvr>
                                      <p:to x="100000" y="100000"/>
                                    </p:animScale>
                                    <p:animScale>
                                      <p:cBhvr>
                                        <p:cTn id="67" dur="13">
                                          <p:stCondLst>
                                            <p:cond delay="656"/>
                                          </p:stCondLst>
                                        </p:cTn>
                                        <p:tgtEl>
                                          <p:spTgt spid="19"/>
                                        </p:tgtEl>
                                      </p:cBhvr>
                                      <p:to x="100000" y="80000"/>
                                    </p:animScale>
                                    <p:animScale>
                                      <p:cBhvr>
                                        <p:cTn id="68" dur="83" decel="50000">
                                          <p:stCondLst>
                                            <p:cond delay="669"/>
                                          </p:stCondLst>
                                        </p:cTn>
                                        <p:tgtEl>
                                          <p:spTgt spid="19"/>
                                        </p:tgtEl>
                                      </p:cBhvr>
                                      <p:to x="100000" y="100000"/>
                                    </p:animScale>
                                    <p:animScale>
                                      <p:cBhvr>
                                        <p:cTn id="69" dur="13">
                                          <p:stCondLst>
                                            <p:cond delay="821"/>
                                          </p:stCondLst>
                                        </p:cTn>
                                        <p:tgtEl>
                                          <p:spTgt spid="19"/>
                                        </p:tgtEl>
                                      </p:cBhvr>
                                      <p:to x="100000" y="90000"/>
                                    </p:animScale>
                                    <p:animScale>
                                      <p:cBhvr>
                                        <p:cTn id="70" dur="83" decel="50000">
                                          <p:stCondLst>
                                            <p:cond delay="834"/>
                                          </p:stCondLst>
                                        </p:cTn>
                                        <p:tgtEl>
                                          <p:spTgt spid="19"/>
                                        </p:tgtEl>
                                      </p:cBhvr>
                                      <p:to x="100000" y="100000"/>
                                    </p:animScale>
                                    <p:animScale>
                                      <p:cBhvr>
                                        <p:cTn id="71" dur="13">
                                          <p:stCondLst>
                                            <p:cond delay="904"/>
                                          </p:stCondLst>
                                        </p:cTn>
                                        <p:tgtEl>
                                          <p:spTgt spid="19"/>
                                        </p:tgtEl>
                                      </p:cBhvr>
                                      <p:to x="100000" y="95000"/>
                                    </p:animScale>
                                    <p:animScale>
                                      <p:cBhvr>
                                        <p:cTn id="72" dur="83" decel="50000">
                                          <p:stCondLst>
                                            <p:cond delay="917"/>
                                          </p:stCondLst>
                                        </p:cTn>
                                        <p:tgtEl>
                                          <p:spTgt spid="19"/>
                                        </p:tgtEl>
                                      </p:cBhvr>
                                      <p:to x="100000" y="100000"/>
                                    </p:animScale>
                                  </p:childTnLst>
                                </p:cTn>
                              </p:par>
                              <p:par>
                                <p:cTn id="73" presetID="3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000" fill="hold"/>
                                        <p:tgtEl>
                                          <p:spTgt spid="9"/>
                                        </p:tgtEl>
                                        <p:attrNameLst>
                                          <p:attrName>ppt_w</p:attrName>
                                        </p:attrNameLst>
                                      </p:cBhvr>
                                      <p:tavLst>
                                        <p:tav tm="0">
                                          <p:val>
                                            <p:fltVal val="0"/>
                                          </p:val>
                                        </p:tav>
                                        <p:tav tm="100000">
                                          <p:val>
                                            <p:strVal val="#ppt_w"/>
                                          </p:val>
                                        </p:tav>
                                      </p:tavLst>
                                    </p:anim>
                                    <p:anim calcmode="lin" valueType="num">
                                      <p:cBhvr>
                                        <p:cTn id="76" dur="1000" fill="hold"/>
                                        <p:tgtEl>
                                          <p:spTgt spid="9"/>
                                        </p:tgtEl>
                                        <p:attrNameLst>
                                          <p:attrName>ppt_h</p:attrName>
                                        </p:attrNameLst>
                                      </p:cBhvr>
                                      <p:tavLst>
                                        <p:tav tm="0">
                                          <p:val>
                                            <p:fltVal val="0"/>
                                          </p:val>
                                        </p:tav>
                                        <p:tav tm="100000">
                                          <p:val>
                                            <p:strVal val="#ppt_h"/>
                                          </p:val>
                                        </p:tav>
                                      </p:tavLst>
                                    </p:anim>
                                    <p:anim calcmode="lin" valueType="num">
                                      <p:cBhvr>
                                        <p:cTn id="77" dur="1000" fill="hold"/>
                                        <p:tgtEl>
                                          <p:spTgt spid="9"/>
                                        </p:tgtEl>
                                        <p:attrNameLst>
                                          <p:attrName>style.rotation</p:attrName>
                                        </p:attrNameLst>
                                      </p:cBhvr>
                                      <p:tavLst>
                                        <p:tav tm="0">
                                          <p:val>
                                            <p:fltVal val="90"/>
                                          </p:val>
                                        </p:tav>
                                        <p:tav tm="100000">
                                          <p:val>
                                            <p:fltVal val="0"/>
                                          </p:val>
                                        </p:tav>
                                      </p:tavLst>
                                    </p:anim>
                                    <p:animEffect transition="in" filter="fade">
                                      <p:cBhvr>
                                        <p:cTn id="78" dur="1000"/>
                                        <p:tgtEl>
                                          <p:spTgt spid="9"/>
                                        </p:tgtEl>
                                      </p:cBhvr>
                                    </p:animEffect>
                                  </p:childTnLst>
                                </p:cTn>
                              </p:par>
                              <p:par>
                                <p:cTn id="79" presetID="49" presetClass="entr" presetSubtype="0" de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 calcmode="lin" valueType="num">
                                      <p:cBhvr>
                                        <p:cTn id="83" dur="500" fill="hold"/>
                                        <p:tgtEl>
                                          <p:spTgt spid="21"/>
                                        </p:tgtEl>
                                        <p:attrNameLst>
                                          <p:attrName>style.rotation</p:attrName>
                                        </p:attrNameLst>
                                      </p:cBhvr>
                                      <p:tavLst>
                                        <p:tav tm="0">
                                          <p:val>
                                            <p:fltVal val="360"/>
                                          </p:val>
                                        </p:tav>
                                        <p:tav tm="100000">
                                          <p:val>
                                            <p:fltVal val="0"/>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nodeType="clickEffect">
                                  <p:stCondLst>
                                    <p:cond delay="0"/>
                                  </p:stCondLst>
                                  <p:childTnLst>
                                    <p:animEffect transition="out" filter="dissolv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5"/>
                                        </p:tgtEl>
                                      </p:cBhvr>
                                    </p:animEffect>
                                    <p:set>
                                      <p:cBhvr>
                                        <p:cTn id="101" dur="1" fill="hold">
                                          <p:stCondLst>
                                            <p:cond delay="499"/>
                                          </p:stCondLst>
                                        </p:cTn>
                                        <p:tgtEl>
                                          <p:spTgt spid="5"/>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9" presetClass="exit" presetSubtype="0" fill="hold" nodeType="withEffect">
                                  <p:stCondLst>
                                    <p:cond delay="0"/>
                                  </p:stCondLst>
                                  <p:childTnLst>
                                    <p:animEffect transition="out" filter="dissolv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9" presetClass="exit" presetSubtype="0" fill="hold" nodeType="withEffect">
                                  <p:stCondLst>
                                    <p:cond delay="0"/>
                                  </p:stCondLst>
                                  <p:childTnLst>
                                    <p:animEffect transition="out" filter="dissolv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hidden"/>
                                      </p:to>
                                    </p:set>
                                  </p:childTnLst>
                                </p:cTn>
                              </p:par>
                              <p:par>
                                <p:cTn id="119" presetID="9"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dissolve">
                                      <p:cBhvr>
                                        <p:cTn id="1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E232BF-B213-4F24-BBD3-1528B29F12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1517</TotalTime>
  <Words>6967</Words>
  <Application>Microsoft Macintosh PowerPoint</Application>
  <PresentationFormat>Widescreen</PresentationFormat>
  <Paragraphs>438</Paragraphs>
  <Slides>44</Slides>
  <Notes>44</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Aller</vt:lpstr>
      <vt:lpstr>Arial</vt:lpstr>
      <vt:lpstr>Calibri</vt:lpstr>
      <vt:lpstr>Calibri Light</vt:lpstr>
      <vt:lpstr>Consolas</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In The Beginning There Was</vt:lpstr>
      <vt:lpstr>In The End There Was</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Turbo Drive</vt:lpstr>
      <vt:lpstr>Turbo Frames</vt:lpstr>
      <vt:lpstr>Turbo Streams</vt:lpstr>
      <vt:lpstr>Demo</vt:lpstr>
      <vt:lpstr>The Actor Model</vt:lpstr>
      <vt:lpstr>Spawning Processes</vt:lpstr>
      <vt:lpstr>Messages</vt:lpstr>
      <vt:lpstr>Inter-process Communication</vt:lpstr>
      <vt:lpstr>Managing State: Counter</vt:lpstr>
      <vt:lpstr>GenServer</vt:lpstr>
      <vt:lpstr>GenServer: Counter</vt:lpstr>
      <vt:lpstr>GenServer Usage</vt:lpstr>
      <vt:lpstr>PowerPoint Presentation</vt:lpstr>
      <vt:lpstr>Scalability</vt:lpstr>
      <vt:lpstr>Supervision Trees</vt:lpstr>
      <vt:lpstr>Supervising One Worker</vt:lpstr>
      <vt:lpstr>Supervising Multiple Workers</vt:lpstr>
      <vt:lpstr>Supervision Tree</vt:lpstr>
      <vt:lpstr>Agenda</vt:lpstr>
      <vt:lpstr>Phoenix </vt:lpstr>
      <vt:lpstr>PowerPoint Presentation</vt:lpstr>
      <vt:lpstr>PowerPoint Presentation</vt:lpstr>
      <vt:lpstr>LiveView</vt:lpstr>
      <vt:lpstr>LiveView Lifecycle</vt:lpstr>
      <vt:lpstr>Demos</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10</cp:revision>
  <dcterms:created xsi:type="dcterms:W3CDTF">2023-06-24T18:35:16Z</dcterms:created>
  <dcterms:modified xsi:type="dcterms:W3CDTF">2025-01-05T19:32:00Z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